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Hanken Grotesk Medium"/>
      <p:regular r:id="rId28"/>
      <p:bold r:id="rId29"/>
      <p:italic r:id="rId30"/>
      <p:boldItalic r:id="rId31"/>
    </p:embeddedFont>
    <p:embeddedFont>
      <p:font typeface="Figtree Black"/>
      <p:bold r:id="rId32"/>
      <p:boldItalic r:id="rId33"/>
    </p:embeddedFont>
    <p:embeddedFont>
      <p:font typeface="Hanken Grotesk"/>
      <p:regular r:id="rId34"/>
      <p:bold r:id="rId35"/>
      <p:italic r:id="rId36"/>
      <p:boldItalic r:id="rId37"/>
    </p:embeddedFont>
    <p:embeddedFont>
      <p:font typeface="NanumGothicExtraBold"/>
      <p:bold r:id="rId38"/>
    </p:embeddedFont>
    <p:embeddedFont>
      <p:font typeface="Hanken Grotesk SemiBold"/>
      <p:regular r:id="rId39"/>
      <p:bold r:id="rId40"/>
      <p:italic r:id="rId41"/>
      <p:boldItalic r:id="rId42"/>
    </p:embeddedFont>
    <p:embeddedFont>
      <p:font typeface="Nanum Gothic"/>
      <p:regular r:id="rId43"/>
      <p:bold r:id="rId44"/>
    </p:embeddedFont>
    <p:embeddedFont>
      <p:font typeface="Nanum Brush Script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B64FF2-FE4E-4958-A425-59E5B93DDAC8}">
  <a:tblStyle styleId="{3FB64FF2-FE4E-4958-A425-59E5B93DDAC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86DD850-F431-4D97-8EA3-4650A9BC19F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ankenGroteskSemiBold-bold.fntdata"/><Relationship Id="rId20" Type="http://schemas.openxmlformats.org/officeDocument/2006/relationships/slide" Target="slides/slide14.xml"/><Relationship Id="rId42" Type="http://schemas.openxmlformats.org/officeDocument/2006/relationships/font" Target="fonts/HankenGroteskSemiBold-boldItalic.fntdata"/><Relationship Id="rId41" Type="http://schemas.openxmlformats.org/officeDocument/2006/relationships/font" Target="fonts/HankenGroteskSemiBold-italic.fntdata"/><Relationship Id="rId22" Type="http://schemas.openxmlformats.org/officeDocument/2006/relationships/slide" Target="slides/slide16.xml"/><Relationship Id="rId44" Type="http://schemas.openxmlformats.org/officeDocument/2006/relationships/font" Target="fonts/NanumGothic-bold.fntdata"/><Relationship Id="rId21" Type="http://schemas.openxmlformats.org/officeDocument/2006/relationships/slide" Target="slides/slide15.xml"/><Relationship Id="rId43" Type="http://schemas.openxmlformats.org/officeDocument/2006/relationships/font" Target="fonts/NanumGothic-regular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NanumBrushScrip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HankenGroteskMedium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ankenGrotesk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HankenGroteskMedium-boldItalic.fntdata"/><Relationship Id="rId30" Type="http://schemas.openxmlformats.org/officeDocument/2006/relationships/font" Target="fonts/HankenGroteskMedium-italic.fntdata"/><Relationship Id="rId11" Type="http://schemas.openxmlformats.org/officeDocument/2006/relationships/slide" Target="slides/slide5.xml"/><Relationship Id="rId33" Type="http://schemas.openxmlformats.org/officeDocument/2006/relationships/font" Target="fonts/FigtreeBlack-boldItalic.fntdata"/><Relationship Id="rId10" Type="http://schemas.openxmlformats.org/officeDocument/2006/relationships/slide" Target="slides/slide4.xml"/><Relationship Id="rId32" Type="http://schemas.openxmlformats.org/officeDocument/2006/relationships/font" Target="fonts/FigtreeBlack-bold.fntdata"/><Relationship Id="rId13" Type="http://schemas.openxmlformats.org/officeDocument/2006/relationships/slide" Target="slides/slide7.xml"/><Relationship Id="rId35" Type="http://schemas.openxmlformats.org/officeDocument/2006/relationships/font" Target="fonts/HankenGrotesk-bold.fntdata"/><Relationship Id="rId12" Type="http://schemas.openxmlformats.org/officeDocument/2006/relationships/slide" Target="slides/slide6.xml"/><Relationship Id="rId34" Type="http://schemas.openxmlformats.org/officeDocument/2006/relationships/font" Target="fonts/HankenGrotesk-regular.fntdata"/><Relationship Id="rId15" Type="http://schemas.openxmlformats.org/officeDocument/2006/relationships/slide" Target="slides/slide9.xml"/><Relationship Id="rId37" Type="http://schemas.openxmlformats.org/officeDocument/2006/relationships/font" Target="fonts/HankenGrotesk-boldItalic.fntdata"/><Relationship Id="rId14" Type="http://schemas.openxmlformats.org/officeDocument/2006/relationships/slide" Target="slides/slide8.xml"/><Relationship Id="rId36" Type="http://schemas.openxmlformats.org/officeDocument/2006/relationships/font" Target="fonts/HankenGrotesk-italic.fntdata"/><Relationship Id="rId17" Type="http://schemas.openxmlformats.org/officeDocument/2006/relationships/slide" Target="slides/slide11.xml"/><Relationship Id="rId39" Type="http://schemas.openxmlformats.org/officeDocument/2006/relationships/font" Target="fonts/HankenGrotesk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NanumGothicExtraBol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bb1080f2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bb1080f2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b1080f24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bb1080f24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b70ff48a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b70ff48a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bb70ff48a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bb70ff48a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b1080f244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bb1080f244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b191afcc8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b191afcc8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bb191afcc8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bb191afcc8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b191afcc8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b191afcc8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b191afcc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b191afc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bb70ff48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bb70ff48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b1080f244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b1080f244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bb1080f244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bb1080f244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bb21a6a5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bb21a6a5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b21a6a52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b21a6a52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b1080f2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b1080f2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b1080f244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b1080f244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b1080f244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b1080f244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b1080f244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b1080f244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bb1080f2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bb1080f2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b1080f244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b1080f244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bb1080f244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bb1080f24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5200"/>
              <a:buFont typeface="NanumGothicExtraBold"/>
              <a:buNone/>
              <a:defRPr b="0" sz="5200">
                <a:solidFill>
                  <a:srgbClr val="194DA6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1" name="Google Shape;61;p11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type="title"/>
          </p:nvPr>
        </p:nvSpPr>
        <p:spPr>
          <a:xfrm>
            <a:off x="311700" y="0"/>
            <a:ext cx="8418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311700" y="717000"/>
            <a:ext cx="28080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66" name="Google Shape;66;p12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이미지와 본문(2열)">
  <p:cSld name="ONE_COLUMN_TEXT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/>
          <p:nvPr>
            <p:ph idx="2" type="pic"/>
          </p:nvPr>
        </p:nvSpPr>
        <p:spPr>
          <a:xfrm>
            <a:off x="327525" y="725850"/>
            <a:ext cx="2797200" cy="382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0"/>
            <a:ext cx="8418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501775" y="711900"/>
            <a:ext cx="52284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72" name="Google Shape;72;p13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4800"/>
              <a:buFont typeface="NanumGothicExtraBold"/>
              <a:buNone/>
              <a:defRPr b="0" sz="4800">
                <a:solidFill>
                  <a:srgbClr val="194DA6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4572000" y="-125"/>
            <a:ext cx="4572000" cy="5010300"/>
          </a:xfrm>
          <a:prstGeom prst="rect">
            <a:avLst/>
          </a:prstGeom>
          <a:solidFill>
            <a:srgbClr val="194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4200"/>
              <a:buNone/>
              <a:defRPr sz="4200">
                <a:solidFill>
                  <a:srgbClr val="194DA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0" name="Google Shape;80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실습">
  <p:cSld name="SECTION_TITLE_AND_DESCRIPTION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253375" y="1243400"/>
            <a:ext cx="40452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200">
                <a:solidFill>
                  <a:srgbClr val="194DA6"/>
                </a:solidFill>
                <a:latin typeface="Nanum Gothic"/>
                <a:ea typeface="Nanum Gothic"/>
                <a:cs typeface="Nanum Gothic"/>
                <a:sym typeface="Nanum Gothic"/>
              </a:rPr>
              <a:t>실습</a:t>
            </a:r>
            <a:endParaRPr b="1" sz="4200">
              <a:solidFill>
                <a:srgbClr val="194DA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4572000" y="-125"/>
            <a:ext cx="4572000" cy="5010300"/>
          </a:xfrm>
          <a:prstGeom prst="rect">
            <a:avLst/>
          </a:prstGeom>
          <a:solidFill>
            <a:srgbClr val="194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1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 sz="1800">
                <a:solidFill>
                  <a:schemeClr val="lt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 sz="1800">
                <a:solidFill>
                  <a:schemeClr val="lt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주석 왼쪽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주석">
  <p:cSld name="CAPTION_ONL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1628600" y="4230575"/>
            <a:ext cx="7120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12000"/>
              <a:buNone/>
              <a:defRPr sz="12000">
                <a:solidFill>
                  <a:srgbClr val="194DA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None/>
              <a:defRPr sz="3600">
                <a:solidFill>
                  <a:srgbClr val="194DA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시나버스 캐릭터 1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쉬어가기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2"/>
          <p:cNvSpPr txBox="1"/>
          <p:nvPr>
            <p:ph type="title"/>
          </p:nvPr>
        </p:nvSpPr>
        <p:spPr>
          <a:xfrm>
            <a:off x="2301150" y="1813500"/>
            <a:ext cx="45417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중요내용">
  <p:cSld name="CUSTOM_3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311700" y="717000"/>
            <a:ext cx="85206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07" name="Google Shape;10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 txBox="1"/>
          <p:nvPr>
            <p:ph type="title"/>
          </p:nvPr>
        </p:nvSpPr>
        <p:spPr>
          <a:xfrm>
            <a:off x="311700" y="194250"/>
            <a:ext cx="8520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중요내용_제목만">
  <p:cSld name="CUSTOM_3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4"/>
          <p:cNvSpPr txBox="1"/>
          <p:nvPr>
            <p:ph type="title"/>
          </p:nvPr>
        </p:nvSpPr>
        <p:spPr>
          <a:xfrm>
            <a:off x="311700" y="194250"/>
            <a:ext cx="8520600" cy="52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중요내용_내용없음">
  <p:cSld name="CUSTOM_3_1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시나버스 캐릭터">
  <p:cSld name="CUSTOM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/>
        </p:nvSpPr>
        <p:spPr>
          <a:xfrm>
            <a:off x="3939775" y="3255700"/>
            <a:ext cx="4163700" cy="831900"/>
          </a:xfrm>
          <a:prstGeom prst="wedgeRoundRectCallout">
            <a:avLst>
              <a:gd fmla="val 45578" name="adj1"/>
              <a:gd fmla="val 61306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2500">
                <a:solidFill>
                  <a:srgbClr val="0B5394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별</a:t>
            </a:r>
            <a:endParaRPr b="1" sz="2500">
              <a:solidFill>
                <a:srgbClr val="0B5394"/>
              </a:solidFill>
              <a:latin typeface="Nanum Brush Script"/>
              <a:ea typeface="Nanum Brush Script"/>
              <a:cs typeface="Nanum Brush Script"/>
              <a:sym typeface="Nanum Brush Script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26"/>
          <p:cNvGraphicFramePr/>
          <p:nvPr/>
        </p:nvGraphicFramePr>
        <p:xfrm>
          <a:off x="311700" y="770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{3FB64FF2-FE4E-4958-A425-59E5B93DDAC8}</a:tableStyleId>
              </a:tblPr>
              <a:tblGrid>
                <a:gridCol w="8520600"/>
              </a:tblGrid>
              <a:tr h="374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413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rgbClr val="70A8D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0A8DA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0A8D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0A8D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EAF6">
                        <a:alpha val="6391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수고하셨습니다">
  <p:cSld name="CUSTOM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1258050" y="1666650"/>
            <a:ext cx="6627900" cy="1810200"/>
          </a:xfrm>
          <a:prstGeom prst="wedgeRoundRectCallout">
            <a:avLst>
              <a:gd fmla="val 56375" name="adj1"/>
              <a:gd fmla="val 87849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수고하셨습니다</a:t>
            </a:r>
            <a:r>
              <a:rPr b="1" lang="ko" sz="25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b="1" sz="2500">
              <a:solidFill>
                <a:srgbClr val="0B539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다음 시간 계속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8"/>
          <p:cNvSpPr/>
          <p:nvPr/>
        </p:nvSpPr>
        <p:spPr>
          <a:xfrm>
            <a:off x="1258050" y="1666650"/>
            <a:ext cx="6627900" cy="1810200"/>
          </a:xfrm>
          <a:prstGeom prst="wedgeRoundRectCallout">
            <a:avLst>
              <a:gd fmla="val 56375" name="adj1"/>
              <a:gd fmla="val 87849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다음시간에 계속…</a:t>
            </a:r>
            <a:endParaRPr b="1" sz="2500">
              <a:solidFill>
                <a:srgbClr val="0B539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다음 시간 계속_시각">
  <p:cSld name="CUSTOM_1_1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9"/>
          <p:cNvSpPr/>
          <p:nvPr/>
        </p:nvSpPr>
        <p:spPr>
          <a:xfrm>
            <a:off x="1258050" y="1666650"/>
            <a:ext cx="6627900" cy="1810200"/>
          </a:xfrm>
          <a:prstGeom prst="wedgeRoundRectCallout">
            <a:avLst>
              <a:gd fmla="val 56375" name="adj1"/>
              <a:gd fmla="val 87849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4800">
                <a:solidFill>
                  <a:srgbClr val="0B5394"/>
                </a:solidFill>
                <a:latin typeface="Nanum Gothic"/>
                <a:ea typeface="Nanum Gothic"/>
                <a:cs typeface="Nanum Gothic"/>
                <a:sym typeface="Nanum Gothic"/>
              </a:rPr>
              <a:t>다음시간에 계속…</a:t>
            </a:r>
            <a:endParaRPr b="1" sz="2500">
              <a:solidFill>
                <a:srgbClr val="0B539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6" name="Google Shape;12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9"/>
          <p:cNvSpPr txBox="1"/>
          <p:nvPr>
            <p:ph type="title"/>
          </p:nvPr>
        </p:nvSpPr>
        <p:spPr>
          <a:xfrm>
            <a:off x="2176150" y="641725"/>
            <a:ext cx="23436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None/>
              <a:defRPr sz="3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지난시간에는">
  <p:cSld name="CUSTOM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/>
        </p:nvSpPr>
        <p:spPr>
          <a:xfrm>
            <a:off x="1912050" y="1666650"/>
            <a:ext cx="5319900" cy="1810200"/>
          </a:xfrm>
          <a:prstGeom prst="wedgeRoundRectCallout">
            <a:avLst>
              <a:gd fmla="val 70010" name="adj1"/>
              <a:gd fmla="val 83735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6000">
                <a:solidFill>
                  <a:srgbClr val="0B5394"/>
                </a:solidFill>
                <a:latin typeface="Nanum Brush Script"/>
                <a:ea typeface="Nanum Brush Script"/>
                <a:cs typeface="Nanum Brush Script"/>
                <a:sym typeface="Nanum Brush Script"/>
              </a:rPr>
              <a:t>지난 시간에는…</a:t>
            </a:r>
            <a:endParaRPr b="1" sz="6000">
              <a:solidFill>
                <a:srgbClr val="0B5394"/>
              </a:solidFill>
              <a:latin typeface="Nanum Brush Script"/>
              <a:ea typeface="Nanum Brush Script"/>
              <a:cs typeface="Nanum Brush Script"/>
              <a:sym typeface="Nanum Brush Script"/>
            </a:endParaRPr>
          </a:p>
        </p:txBody>
      </p:sp>
      <p:pic>
        <p:nvPicPr>
          <p:cNvPr id="130" name="Google Shape;13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왼쪽 정렬">
  <p:cSld name="SECTION_HEADER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None/>
              <a:defRPr sz="3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풍선말_펜글씨">
  <p:cSld name="CUSTOM_1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/>
          <p:nvPr/>
        </p:nvSpPr>
        <p:spPr>
          <a:xfrm>
            <a:off x="1912050" y="1666650"/>
            <a:ext cx="5319900" cy="1810200"/>
          </a:xfrm>
          <a:prstGeom prst="wedgeRoundRectCallout">
            <a:avLst>
              <a:gd fmla="val 70010" name="adj1"/>
              <a:gd fmla="val 83735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6000">
              <a:solidFill>
                <a:srgbClr val="0B5394"/>
              </a:solidFill>
              <a:latin typeface="Nanum Brush Script"/>
              <a:ea typeface="Nanum Brush Script"/>
              <a:cs typeface="Nanum Brush Script"/>
              <a:sym typeface="Nanum Brush Script"/>
            </a:endParaRPr>
          </a:p>
        </p:txBody>
      </p:sp>
      <p:pic>
        <p:nvPicPr>
          <p:cNvPr id="133" name="Google Shape;13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1"/>
          <p:cNvSpPr txBox="1"/>
          <p:nvPr>
            <p:ph type="title"/>
          </p:nvPr>
        </p:nvSpPr>
        <p:spPr>
          <a:xfrm>
            <a:off x="2157725" y="2005025"/>
            <a:ext cx="46335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Font typeface="Nanum Brush Script"/>
              <a:buNone/>
              <a:defRPr sz="3600">
                <a:solidFill>
                  <a:srgbClr val="194DA6"/>
                </a:solidFill>
                <a:latin typeface="Nanum Brush Script"/>
                <a:ea typeface="Nanum Brush Script"/>
                <a:cs typeface="Nanum Brush Script"/>
                <a:sym typeface="Nanum Brush Scrip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풍선말_나눔고딕">
  <p:cSld name="CUSTOM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/>
          <p:nvPr/>
        </p:nvSpPr>
        <p:spPr>
          <a:xfrm>
            <a:off x="1258050" y="1666650"/>
            <a:ext cx="6627900" cy="1810200"/>
          </a:xfrm>
          <a:prstGeom prst="wedgeRoundRectCallout">
            <a:avLst>
              <a:gd fmla="val 56375" name="adj1"/>
              <a:gd fmla="val 87849" name="adj2"/>
              <a:gd fmla="val 0" name="adj3"/>
            </a:avLst>
          </a:prstGeom>
          <a:solidFill>
            <a:srgbClr val="DDEAF6">
              <a:alpha val="63919"/>
            </a:srgbClr>
          </a:solidFill>
          <a:ln cap="flat" cmpd="sng" w="9525">
            <a:solidFill>
              <a:srgbClr val="C1E1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28600" lvl="0" mar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Font typeface="Nanum Brush Script"/>
              <a:buNone/>
            </a:pPr>
            <a:r>
              <a:t/>
            </a:r>
            <a:endParaRPr sz="3600">
              <a:solidFill>
                <a:srgbClr val="194DA6"/>
              </a:solidFill>
              <a:latin typeface="Nanum Brush Script"/>
              <a:ea typeface="Nanum Brush Script"/>
              <a:cs typeface="Nanum Brush Script"/>
              <a:sym typeface="Nanum Brush Script"/>
            </a:endParaRPr>
          </a:p>
          <a:p>
            <a:pPr indent="-88900" lvl="1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2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3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4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5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6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7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88900" lvl="8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rgbClr val="0B539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9200" y="3323349"/>
            <a:ext cx="1178250" cy="16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>
            <p:ph type="title"/>
          </p:nvPr>
        </p:nvSpPr>
        <p:spPr>
          <a:xfrm>
            <a:off x="1592050" y="2005025"/>
            <a:ext cx="5993100" cy="110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Font typeface="NanumGothicExtraBold"/>
              <a:buNone/>
              <a:defRPr b="0" sz="3600">
                <a:solidFill>
                  <a:srgbClr val="194DA6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800"/>
              <a:buNone/>
              <a:defRPr>
                <a:solidFill>
                  <a:srgbClr val="194DA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무리">
  <p:cSld name="SECTION_TITLE_AND_DESCRIPTION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-11723" y="-6912"/>
            <a:ext cx="4572000" cy="5010300"/>
          </a:xfrm>
          <a:prstGeom prst="rect">
            <a:avLst/>
          </a:prstGeom>
          <a:solidFill>
            <a:srgbClr val="194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2" name="Google Shape;142;p33"/>
          <p:cNvSpPr txBox="1"/>
          <p:nvPr>
            <p:ph type="title"/>
          </p:nvPr>
        </p:nvSpPr>
        <p:spPr>
          <a:xfrm>
            <a:off x="4789125" y="609600"/>
            <a:ext cx="4045200" cy="38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500"/>
              <a:buNone/>
              <a:defRPr sz="25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3" name="Google Shape;143;p33"/>
          <p:cNvSpPr txBox="1"/>
          <p:nvPr/>
        </p:nvSpPr>
        <p:spPr>
          <a:xfrm>
            <a:off x="269975" y="2156100"/>
            <a:ext cx="4008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마무리</a:t>
            </a:r>
            <a:endParaRPr sz="4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약">
  <p:cSld name="SECTION_TITLE_AND_DESCRIPTION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/>
          <p:nvPr/>
        </p:nvSpPr>
        <p:spPr>
          <a:xfrm>
            <a:off x="-11725" y="-6900"/>
            <a:ext cx="2002200" cy="5010300"/>
          </a:xfrm>
          <a:prstGeom prst="rect">
            <a:avLst/>
          </a:prstGeom>
          <a:solidFill>
            <a:srgbClr val="194DA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47" name="Google Shape;147;p34"/>
          <p:cNvSpPr txBox="1"/>
          <p:nvPr>
            <p:ph type="title"/>
          </p:nvPr>
        </p:nvSpPr>
        <p:spPr>
          <a:xfrm>
            <a:off x="2186050" y="374400"/>
            <a:ext cx="6627000" cy="4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500"/>
              <a:buNone/>
              <a:defRPr sz="25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34"/>
          <p:cNvSpPr txBox="1"/>
          <p:nvPr/>
        </p:nvSpPr>
        <p:spPr>
          <a:xfrm>
            <a:off x="203075" y="2156100"/>
            <a:ext cx="1572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200">
                <a:solidFill>
                  <a:schemeClr val="lt1"/>
                </a:solidFill>
                <a:latin typeface="NanumGothicExtraBold"/>
                <a:ea typeface="NanumGothicExtraBold"/>
                <a:cs typeface="NanumGothicExtraBold"/>
                <a:sym typeface="NanumGothicExtraBold"/>
              </a:rPr>
              <a:t>요약</a:t>
            </a:r>
            <a:endParaRPr sz="4200">
              <a:solidFill>
                <a:schemeClr val="lt1"/>
              </a:solidFill>
              <a:latin typeface="NanumGothicExtraBold"/>
              <a:ea typeface="NanumGothicExtraBold"/>
              <a:cs typeface="NanumGothicExtraBold"/>
              <a:sym typeface="NanumGothicExtra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배경 블루">
  <p:cSld name="SECTION_HEADER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solidFill>
            <a:srgbClr val="DDEAF6">
              <a:alpha val="63919"/>
            </a:srgbClr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3600"/>
              <a:buNone/>
              <a:defRPr sz="3600">
                <a:solidFill>
                  <a:srgbClr val="194DA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717000"/>
            <a:ext cx="85206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2" name="Google Shape;32;p6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행2 열 2개 ">
  <p:cSld name="TITLE_AND_TWO_COLUMNS_3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685875"/>
            <a:ext cx="3999900" cy="28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4832400" y="1685875"/>
            <a:ext cx="3999900" cy="28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38" name="Google Shape;38;p7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311700" y="717000"/>
            <a:ext cx="8520600" cy="7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" type="body"/>
          </p:nvPr>
        </p:nvSpPr>
        <p:spPr>
          <a:xfrm>
            <a:off x="311700" y="708150"/>
            <a:ext cx="39999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/>
          <p:nvPr>
            <p:ph idx="2" type="body"/>
          </p:nvPr>
        </p:nvSpPr>
        <p:spPr>
          <a:xfrm>
            <a:off x="4832400" y="708150"/>
            <a:ext cx="39999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45" name="Google Shape;45;p8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열 2개 이미지+본문">
  <p:cSld name="TITLE_AND_TWO_COLUMNS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4832400" y="708150"/>
            <a:ext cx="3999900" cy="3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9"/>
          <p:cNvSpPr/>
          <p:nvPr>
            <p:ph idx="2" type="pic"/>
          </p:nvPr>
        </p:nvSpPr>
        <p:spPr>
          <a:xfrm>
            <a:off x="327525" y="717000"/>
            <a:ext cx="3956700" cy="386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이미지 2개">
  <p:cSld name="TITLE_AND_TWO_COLUMNS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4DA6"/>
              </a:buClr>
              <a:buSzPts val="2600"/>
              <a:buNone/>
              <a:defRPr sz="2600">
                <a:solidFill>
                  <a:srgbClr val="194DA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55" name="Google Shape;55;p10"/>
          <p:cNvCxnSpPr/>
          <p:nvPr/>
        </p:nvCxnSpPr>
        <p:spPr>
          <a:xfrm>
            <a:off x="8920" y="475035"/>
            <a:ext cx="9135000" cy="9600"/>
          </a:xfrm>
          <a:prstGeom prst="straightConnector1">
            <a:avLst/>
          </a:prstGeom>
          <a:noFill/>
          <a:ln cap="flat" cmpd="sng" w="53975">
            <a:solidFill>
              <a:srgbClr val="194DA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10"/>
          <p:cNvSpPr/>
          <p:nvPr>
            <p:ph idx="2" type="pic"/>
          </p:nvPr>
        </p:nvSpPr>
        <p:spPr>
          <a:xfrm>
            <a:off x="318675" y="717000"/>
            <a:ext cx="3999900" cy="3771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7" name="Google Shape;57;p10"/>
          <p:cNvSpPr/>
          <p:nvPr>
            <p:ph idx="3" type="pic"/>
          </p:nvPr>
        </p:nvSpPr>
        <p:spPr>
          <a:xfrm>
            <a:off x="4850825" y="725850"/>
            <a:ext cx="3981600" cy="386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b="1"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anum Gothic"/>
              <a:buNone/>
              <a:defRPr sz="2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Char char="●"/>
              <a:def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●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○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anum Gothic"/>
              <a:buChar char="■"/>
              <a:defRPr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-5474" y="5073996"/>
            <a:ext cx="9158700" cy="1200"/>
          </a:xfrm>
          <a:prstGeom prst="straightConnector1">
            <a:avLst/>
          </a:prstGeom>
          <a:noFill/>
          <a:ln cap="flat" cmpd="sng" w="152400">
            <a:solidFill>
              <a:srgbClr val="70A8DA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0" name="Google Shape;10;p1"/>
          <p:cNvGrpSpPr/>
          <p:nvPr/>
        </p:nvGrpSpPr>
        <p:grpSpPr>
          <a:xfrm>
            <a:off x="110716" y="3691806"/>
            <a:ext cx="1395952" cy="1194091"/>
            <a:chOff x="147621" y="4922408"/>
            <a:chExt cx="1861269" cy="1592121"/>
          </a:xfrm>
        </p:grpSpPr>
        <p:sp>
          <p:nvSpPr>
            <p:cNvPr id="11" name="Google Shape;11;p1"/>
            <p:cNvSpPr/>
            <p:nvPr/>
          </p:nvSpPr>
          <p:spPr>
            <a:xfrm rot="2008331">
              <a:off x="276775" y="5711020"/>
              <a:ext cx="678292" cy="672218"/>
            </a:xfrm>
            <a:prstGeom prst="cube">
              <a:avLst>
                <a:gd fmla="val 34938" name="adj"/>
              </a:avLst>
            </a:prstGeom>
            <a:solidFill>
              <a:srgbClr val="37DAF8">
                <a:alpha val="60000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 rot="-2492276">
              <a:off x="436952" y="4990617"/>
              <a:ext cx="358309" cy="402082"/>
            </a:xfrm>
            <a:prstGeom prst="cube">
              <a:avLst>
                <a:gd fmla="val 44367" name="adj"/>
              </a:avLst>
            </a:prstGeom>
            <a:solidFill>
              <a:srgbClr val="70A8D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-694867">
              <a:off x="1398673" y="5777220"/>
              <a:ext cx="546935" cy="685375"/>
            </a:xfrm>
            <a:prstGeom prst="cube">
              <a:avLst>
                <a:gd fmla="val 36067" name="adj"/>
              </a:avLst>
            </a:prstGeom>
            <a:solidFill>
              <a:srgbClr val="C1E1FA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4" name="Google Shape;14;p1"/>
          <p:cNvSpPr txBox="1"/>
          <p:nvPr/>
        </p:nvSpPr>
        <p:spPr>
          <a:xfrm>
            <a:off x="35199" y="4945422"/>
            <a:ext cx="206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lt1"/>
                </a:solidFill>
              </a:rPr>
              <a:t>Copyright 2022. 곽신아 all rights reserved</a:t>
            </a:r>
            <a:endParaRPr sz="600">
              <a:solidFill>
                <a:schemeClr val="lt1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mBUOfgcfbdH6ar7ya38AvRsz5C56EOMX/view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3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400"/>
              <a:t>Computer Vision을 활용한 Tangram Play</a:t>
            </a:r>
            <a:endParaRPr sz="4400"/>
          </a:p>
        </p:txBody>
      </p:sp>
      <p:sp>
        <p:nvSpPr>
          <p:cNvPr id="154" name="Google Shape;154;p35"/>
          <p:cNvSpPr txBox="1"/>
          <p:nvPr>
            <p:ph idx="1" type="subTitle"/>
          </p:nvPr>
        </p:nvSpPr>
        <p:spPr>
          <a:xfrm>
            <a:off x="311700" y="2986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야무지조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4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00" y="716100"/>
            <a:ext cx="4199000" cy="3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400" y="716088"/>
            <a:ext cx="4731199" cy="2320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5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275" y="812925"/>
            <a:ext cx="4945726" cy="271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00" y="812925"/>
            <a:ext cx="4060576" cy="31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</a:t>
            </a:r>
            <a:endParaRPr/>
          </a:p>
        </p:txBody>
      </p:sp>
      <p:pic>
        <p:nvPicPr>
          <p:cNvPr id="290" name="Google Shape;29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5" y="622375"/>
            <a:ext cx="5367600" cy="38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725" y="622375"/>
            <a:ext cx="30003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4725" y="2041600"/>
            <a:ext cx="2578300" cy="2738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7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 영상</a:t>
            </a:r>
            <a:endParaRPr/>
          </a:p>
        </p:txBody>
      </p:sp>
      <p:pic>
        <p:nvPicPr>
          <p:cNvPr id="298" name="Google Shape;298;p47" title="칠교 시연 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225" y="635850"/>
            <a:ext cx="5564525" cy="417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8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 결과(tree) - 정답</a:t>
            </a:r>
            <a:endParaRPr/>
          </a:p>
        </p:txBody>
      </p:sp>
      <p:pic>
        <p:nvPicPr>
          <p:cNvPr id="304" name="Google Shape;30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50" y="890350"/>
            <a:ext cx="4670875" cy="3754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825" y="890350"/>
            <a:ext cx="4670875" cy="352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 결과(cat) - 정답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5" y="882975"/>
            <a:ext cx="4796451" cy="3681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0675" y="882975"/>
            <a:ext cx="4293324" cy="3243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0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 결과(rabbit) - 정답</a:t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5" y="836350"/>
            <a:ext cx="4816050" cy="3521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9" name="Google Shape;3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525" y="787238"/>
            <a:ext cx="3875675" cy="383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실행 결과(question) - 오답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00" y="916875"/>
            <a:ext cx="4936424" cy="35787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825" y="916875"/>
            <a:ext cx="4015926" cy="30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결과</a:t>
            </a:r>
            <a:endParaRPr/>
          </a:p>
        </p:txBody>
      </p:sp>
      <p:sp>
        <p:nvSpPr>
          <p:cNvPr id="332" name="Google Shape;332;p52"/>
          <p:cNvSpPr txBox="1"/>
          <p:nvPr>
            <p:ph idx="1" type="body"/>
          </p:nvPr>
        </p:nvSpPr>
        <p:spPr>
          <a:xfrm>
            <a:off x="311700" y="717000"/>
            <a:ext cx="8520600" cy="38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클래스 생성: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고양이, 배, 물음표, 토끼, 나무 총 5개의 클래스를 생성하였습니다.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학습 모델 실행: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학습 모델을 실행한 결과, 고양이, 배, 토끼, 나무 클래스에서는 90% 이상의 높은 정확도를 달성하였습니다.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오답 처리 기준: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프로젝트에서는 학습 모델의 정확도에 따라 정답과 오답을 처리하였습니다.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정확도가 90% 이상인 경우, 해당 클래스를 정답으로 처리하였습니다.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908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90% 미만인 경우, 오답으로 처리하였습니다.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물음표 클래스의 낮은 정확도: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2258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33333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물음표 클래스에서는 낮은 정확도를 보인 이유로 두 가지 주요 요인이 있습니다: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1. 학습 데이터 부족: 물음표 클래스의 학습 데이터가 부족하여 모델이 판단을 더 어려워졌습니다.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29908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anken Grotesk"/>
              <a:buChar char="-"/>
            </a:pPr>
            <a:r>
              <a:rPr lang="ko" sz="12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2. 웹캠 각도 및 배경 문제: 웹캠의 각도나 배경의 다양성으로 인해 모델이 물음표 클래스를 정확히 인식하기 어려웠습니다.</a:t>
            </a:r>
            <a:endParaRPr sz="12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문제점 및 개선점</a:t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311700" y="717000"/>
            <a:ext cx="8755500" cy="42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nken Grotesk"/>
                <a:ea typeface="Hanken Grotesk"/>
                <a:cs typeface="Hanken Grotesk"/>
                <a:sym typeface="Hanken Grotesk"/>
              </a:rPr>
              <a:t>문제점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제한된 형태로 인한 객체 유사성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Hanken Grotesk"/>
              <a:buChar char="●"/>
            </a:pP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칠교의 제한된 형태로 인해 특정 객체들은 유사한 형태를 가지고 있어 객체 검출이 어려웠습니다.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학습된 알고리즘이 없는 상황에서의 정확도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Hanken Grotesk"/>
              <a:buChar char="●"/>
            </a:pP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어떤 알고리즘을 적용하더라도, 데이터의 부족으로 인해 유의미한 정확도를 얻기 어려웠습니다.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불규칙한 이미지 데이터셋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Hanken Grotesk"/>
              <a:buChar char="●"/>
            </a:pP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이미지 데이터셋이 통일되지 않아, 모델을 학습시키는 과정에서 일관된 결과를 얻기 어려웠으며, 좋은 성능을 기대하기 어려웠습니다.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이미지 데이터 수집의 어려움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Font typeface="Hanken Grotesk"/>
              <a:buChar char="●"/>
            </a:pP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다양한 이미지 데이터를 수집하는 과정이 어려웠습니다.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39" name="Google Shape;339;p53"/>
          <p:cNvCxnSpPr/>
          <p:nvPr/>
        </p:nvCxnSpPr>
        <p:spPr>
          <a:xfrm>
            <a:off x="362850" y="1157500"/>
            <a:ext cx="2086500" cy="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36"/>
          <p:cNvCxnSpPr>
            <a:stCxn id="160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cap="flat" cmpd="sng" w="1905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36"/>
          <p:cNvCxnSpPr>
            <a:stCxn id="162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cap="flat" cmpd="sng" w="1905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" name="Google Shape;163;p36"/>
          <p:cNvSpPr txBox="1"/>
          <p:nvPr/>
        </p:nvSpPr>
        <p:spPr>
          <a:xfrm>
            <a:off x="6632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rgbClr val="194DA6"/>
                </a:solidFill>
                <a:latin typeface="Figtree Black"/>
                <a:ea typeface="Figtree Black"/>
                <a:cs typeface="Figtree Black"/>
                <a:sym typeface="Figtree Black"/>
              </a:rPr>
              <a:t>Contents</a:t>
            </a:r>
            <a:endParaRPr sz="2800">
              <a:solidFill>
                <a:srgbClr val="194DA6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2" name="Google Shape;162;p36"/>
          <p:cNvSpPr txBox="1"/>
          <p:nvPr/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01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4" name="Google Shape;164;p36"/>
          <p:cNvSpPr txBox="1"/>
          <p:nvPr/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05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5" name="Google Shape;165;p36"/>
          <p:cNvSpPr txBox="1"/>
          <p:nvPr/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04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6" name="Google Shape;166;p36"/>
          <p:cNvSpPr txBox="1"/>
          <p:nvPr/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02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06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sz="11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8" name="Google Shape;168;p36"/>
          <p:cNvSpPr txBox="1"/>
          <p:nvPr/>
        </p:nvSpPr>
        <p:spPr>
          <a:xfrm>
            <a:off x="78867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개요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69" name="Google Shape;169;p36"/>
          <p:cNvSpPr txBox="1"/>
          <p:nvPr/>
        </p:nvSpPr>
        <p:spPr>
          <a:xfrm>
            <a:off x="78867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프로젝트 과정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70" name="Google Shape;170;p36"/>
          <p:cNvSpPr txBox="1"/>
          <p:nvPr/>
        </p:nvSpPr>
        <p:spPr>
          <a:xfrm>
            <a:off x="3418500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프로젝트 결과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71" name="Google Shape;171;p36"/>
          <p:cNvSpPr txBox="1"/>
          <p:nvPr/>
        </p:nvSpPr>
        <p:spPr>
          <a:xfrm>
            <a:off x="3418500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팀 구성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72" name="Google Shape;172;p36"/>
          <p:cNvSpPr txBox="1"/>
          <p:nvPr/>
        </p:nvSpPr>
        <p:spPr>
          <a:xfrm>
            <a:off x="6048325" y="3503023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문제점 및 개선점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73" name="Google Shape;173;p36"/>
          <p:cNvSpPr txBox="1"/>
          <p:nvPr/>
        </p:nvSpPr>
        <p:spPr>
          <a:xfrm>
            <a:off x="6048325" y="1848775"/>
            <a:ext cx="230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프로젝트 기간</a:t>
            </a:r>
            <a:endParaRPr sz="18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문제점 및 개선점</a:t>
            </a:r>
            <a:endParaRPr/>
          </a:p>
        </p:txBody>
      </p:sp>
      <p:sp>
        <p:nvSpPr>
          <p:cNvPr id="345" name="Google Shape;345;p54"/>
          <p:cNvSpPr txBox="1"/>
          <p:nvPr>
            <p:ph idx="1" type="body"/>
          </p:nvPr>
        </p:nvSpPr>
        <p:spPr>
          <a:xfrm>
            <a:off x="362850" y="695675"/>
            <a:ext cx="8520600" cy="4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Hanken Grotesk"/>
                <a:ea typeface="Hanken Grotesk"/>
                <a:cs typeface="Hanken Grotesk"/>
                <a:sym typeface="Hanken Grotesk"/>
              </a:rPr>
              <a:t>개선점</a:t>
            </a:r>
            <a:endParaRPr b="1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latin typeface="Hanken Grotesk"/>
                <a:ea typeface="Hanken Grotesk"/>
                <a:cs typeface="Hanken Grotesk"/>
                <a:sym typeface="Hanken Grotesk"/>
              </a:rPr>
              <a:t>제한된 형태로 인한 객체 유사성</a:t>
            </a:r>
            <a:endParaRPr b="1" sz="160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6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4"/>
              <a:buFont typeface="Hanken Grotesk"/>
              <a:buChar char="●"/>
            </a:pPr>
            <a:r>
              <a:rPr lang="ko" sz="1383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다양한 칠교 이미지를 수집하여 데이터셋을 보완함으로써 모델의 성능을 향상시킬 수 있습니다.</a:t>
            </a:r>
            <a:endParaRPr sz="1383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알고리즘의 심도 있는 이해와 적용</a:t>
            </a:r>
            <a:endParaRPr b="1" sz="16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6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4"/>
              <a:buFont typeface="Hanken Grotesk"/>
              <a:buChar char="●"/>
            </a:pPr>
            <a:r>
              <a:rPr lang="ko" sz="1383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다양한 컴퓨터 비전 알고리즘을 심도 있게 이해하고 적용함으로써, 특히 객체 유사성이 있는 상황에서 더 나은 문제 해결 방법을 찾을 수 있습니다.</a:t>
            </a:r>
            <a:endParaRPr sz="1383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데이터 전처리 및 정규화</a:t>
            </a:r>
            <a:endParaRPr b="1" sz="16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6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4"/>
              <a:buFont typeface="Hanken Grotesk"/>
              <a:buChar char="●"/>
            </a:pPr>
            <a:r>
              <a:rPr lang="ko" sz="1383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데이터셋의 불규칙성을 극복하기 위해 데이터 전처리 및 정규화 기술을 적용하여 일관된 데이터셋을 확보할 수 있습니다.</a:t>
            </a:r>
            <a:endParaRPr sz="1383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AutoNum type="arabicPeriod"/>
            </a:pPr>
            <a:r>
              <a:rPr b="1" lang="ko" sz="16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확장성 고려</a:t>
            </a:r>
            <a:endParaRPr b="1" sz="16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64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84"/>
              <a:buFont typeface="Hanken Grotesk"/>
              <a:buChar char="●"/>
            </a:pPr>
            <a:r>
              <a:rPr lang="ko" sz="1383">
                <a:latin typeface="Hanken Grotesk"/>
                <a:ea typeface="Hanken Grotesk"/>
                <a:cs typeface="Hanken Grotesk"/>
                <a:sym typeface="Hanken Grotesk"/>
              </a:rPr>
              <a:t>프로젝트 초기부터 데이터셋 확장성을 고려하여, 미래에도 추가적인 데이터셋을 수집하고 모델을 개선할 수 있는 프레임워크를 마련하는 것이 중요합니다.</a:t>
            </a:r>
            <a:endParaRPr sz="1383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346" name="Google Shape;346;p54"/>
          <p:cNvCxnSpPr/>
          <p:nvPr/>
        </p:nvCxnSpPr>
        <p:spPr>
          <a:xfrm>
            <a:off x="362850" y="1157500"/>
            <a:ext cx="2086500" cy="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회고</a:t>
            </a:r>
            <a:endParaRPr/>
          </a:p>
        </p:txBody>
      </p:sp>
      <p:sp>
        <p:nvSpPr>
          <p:cNvPr id="352" name="Google Shape;352;p55"/>
          <p:cNvSpPr txBox="1"/>
          <p:nvPr>
            <p:ph idx="1" type="body"/>
          </p:nvPr>
        </p:nvSpPr>
        <p:spPr>
          <a:xfrm>
            <a:off x="311700" y="717000"/>
            <a:ext cx="8520600" cy="4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정확도 향상을 위한 노력</a:t>
            </a:r>
            <a:endParaRPr b="1" sz="17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힘들었던 과정</a:t>
            </a: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:  초기에는 데이터의 부족과 객체 유사성 문제로 인해 정확도 향상이 어려웠습니다. 특히, 칠교와 같은 형태의 객체를 구분하기 위한 노력은 많은 시간과 노력이 필요했습니다.</a:t>
            </a:r>
            <a:endParaRPr sz="135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정확도 개선 시도</a:t>
            </a: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:  케니, 호모그래피 윤곽선, 아트 검출 등의 영역 개선 방식을 적용해보았으나, 초기에는 원하는 결과를 얻지 못했습니다.</a:t>
            </a:r>
            <a:endParaRPr sz="135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객체 검출과 roboflow</a:t>
            </a:r>
            <a:r>
              <a:rPr lang="ko" sz="135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:  roboflow는 이미지 데이터를 다루기 편리하며, 데이터셋 통합과 전처리를 용이하게 해줍니다.</a:t>
            </a:r>
            <a:endParaRPr sz="135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33333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ko" sz="1700">
                <a:highlight>
                  <a:srgbClr val="FFFFFF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roboflow 사용 이유</a:t>
            </a:r>
            <a:endParaRPr b="1" sz="1700">
              <a:highlight>
                <a:srgbClr val="FFFFFF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latin typeface="Hanken Grotesk"/>
                <a:ea typeface="Hanken Grotesk"/>
                <a:cs typeface="Hanken Grotesk"/>
                <a:sym typeface="Hanken Grotesk"/>
              </a:rPr>
              <a:t>객체 검출 필요성</a:t>
            </a:r>
            <a:r>
              <a:rPr lang="ko" sz="1350">
                <a:latin typeface="Hanken Grotesk"/>
                <a:ea typeface="Hanken Grotesk"/>
                <a:cs typeface="Hanken Grotesk"/>
                <a:sym typeface="Hanken Grotesk"/>
              </a:rPr>
              <a:t>: 프로젝트에서 객체 검출이 필수적이었고, roboflow는 이를 수행하기에 적합한 도구였습니다.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latin typeface="Hanken Grotesk"/>
                <a:ea typeface="Hanken Grotesk"/>
                <a:cs typeface="Hanken Grotesk"/>
                <a:sym typeface="Hanken Grotesk"/>
              </a:rPr>
              <a:t>컴퓨터 비전 및 딥러닝과의 일치</a:t>
            </a:r>
            <a:r>
              <a:rPr lang="ko" sz="1350">
                <a:latin typeface="Hanken Grotesk"/>
                <a:ea typeface="Hanken Grotesk"/>
                <a:cs typeface="Hanken Grotesk"/>
                <a:sym typeface="Hanken Grotesk"/>
              </a:rPr>
              <a:t>: roboflow는 컴퓨터 비전과 딥러닝을 사용한 프로젝트와 일치하는 방향성을 갖고 있었습니다.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Char char="●"/>
            </a:pPr>
            <a:r>
              <a:rPr b="1" lang="ko" sz="1350">
                <a:latin typeface="Hanken Grotesk"/>
                <a:ea typeface="Hanken Grotesk"/>
                <a:cs typeface="Hanken Grotesk"/>
                <a:sym typeface="Hanken Grotesk"/>
              </a:rPr>
              <a:t>Bounding Box 라벨링</a:t>
            </a:r>
            <a:r>
              <a:rPr lang="ko" sz="1350">
                <a:latin typeface="Hanken Grotesk"/>
                <a:ea typeface="Hanken Grotesk"/>
                <a:cs typeface="Hanken Grotesk"/>
                <a:sym typeface="Hanken Grotesk"/>
              </a:rPr>
              <a:t>: roboflow를 사용하여 이미지 데이터를 Bounding Box로 라벨링하여 객체 클래스를 나누었습니다</a:t>
            </a:r>
            <a:endParaRPr sz="135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7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473925" y="3082375"/>
            <a:ext cx="8520600" cy="174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>
                <a:solidFill>
                  <a:srgbClr val="194DA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설명</a:t>
            </a:r>
            <a:br>
              <a:rPr lang="ko">
                <a:latin typeface="Hanken Grotesk Medium"/>
                <a:ea typeface="Hanken Grotesk Medium"/>
                <a:cs typeface="Hanken Grotesk Medium"/>
                <a:sym typeface="Hanken Grotesk Medium"/>
              </a:rPr>
            </a:br>
            <a:br>
              <a:rPr lang="ko">
                <a:latin typeface="Hanken Grotesk Medium"/>
                <a:ea typeface="Hanken Grotesk Medium"/>
                <a:cs typeface="Hanken Grotesk Medium"/>
                <a:sym typeface="Hanken Grotesk Medium"/>
              </a:rPr>
            </a:br>
            <a:r>
              <a:rPr lang="ko" sz="1600">
                <a:latin typeface="Hanken Grotesk"/>
                <a:ea typeface="Hanken Grotesk"/>
                <a:cs typeface="Hanken Grotesk"/>
                <a:sym typeface="Hanken Grotesk"/>
              </a:rPr>
              <a:t>퍼즐을 맞추는 입력 영상을 넣어 제한 시간 안에 퍼즐을 맞추면 제시된 이미지와 얼마나 비슷한지 유사도를 계산하는 프로그램이다. 유사도는 일정 수준을 넘으면 성공이라는 문자열을 출력한다.</a:t>
            </a:r>
            <a:endParaRPr sz="16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80" name="Google Shape;180;p37"/>
          <p:cNvSpPr txBox="1"/>
          <p:nvPr/>
        </p:nvSpPr>
        <p:spPr>
          <a:xfrm>
            <a:off x="473925" y="641525"/>
            <a:ext cx="5352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94DA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주제선정</a:t>
            </a:r>
            <a:br>
              <a:rPr b="1" lang="ko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br>
              <a:rPr b="1" lang="ko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ko" sz="17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Computer Vision을 활용한 Tangram Play</a:t>
            </a:r>
            <a:endParaRPr b="1" sz="17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1" name="Google Shape;181;p37"/>
          <p:cNvCxnSpPr/>
          <p:nvPr/>
        </p:nvCxnSpPr>
        <p:spPr>
          <a:xfrm>
            <a:off x="565000" y="1059725"/>
            <a:ext cx="2295300" cy="0"/>
          </a:xfrm>
          <a:prstGeom prst="straightConnector1">
            <a:avLst/>
          </a:prstGeom>
          <a:noFill/>
          <a:ln cap="flat" cmpd="sng" w="3810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37"/>
          <p:cNvCxnSpPr/>
          <p:nvPr/>
        </p:nvCxnSpPr>
        <p:spPr>
          <a:xfrm>
            <a:off x="565000" y="3521950"/>
            <a:ext cx="2295300" cy="0"/>
          </a:xfrm>
          <a:prstGeom prst="straightConnector1">
            <a:avLst/>
          </a:prstGeom>
          <a:noFill/>
          <a:ln cap="flat" cmpd="sng" w="3810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37"/>
          <p:cNvSpPr txBox="1"/>
          <p:nvPr/>
        </p:nvSpPr>
        <p:spPr>
          <a:xfrm>
            <a:off x="473925" y="1808650"/>
            <a:ext cx="7778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194DA6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프로젝트 선정 이유</a:t>
            </a:r>
            <a:br>
              <a:rPr b="1" lang="ko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br>
              <a:rPr b="1" lang="ko" sz="1800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rPr>
            </a:br>
            <a:r>
              <a:rPr lang="ko" sz="1600">
                <a:solidFill>
                  <a:schemeClr val="dk2"/>
                </a:solidFill>
                <a:latin typeface="Hanken Grotesk Medium"/>
                <a:ea typeface="Hanken Grotesk Medium"/>
                <a:cs typeface="Hanken Grotesk Medium"/>
                <a:sym typeface="Hanken Grotesk Medium"/>
              </a:rPr>
              <a:t>이미지의 유사도 검출을 게임으로 구현함으로써 알고리즘의 원리 파악과 프로그램의 확장성 탐색</a:t>
            </a:r>
            <a:endParaRPr b="1" sz="1600">
              <a:solidFill>
                <a:schemeClr val="dk2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cxnSp>
        <p:nvCxnSpPr>
          <p:cNvPr id="184" name="Google Shape;184;p37"/>
          <p:cNvCxnSpPr/>
          <p:nvPr/>
        </p:nvCxnSpPr>
        <p:spPr>
          <a:xfrm>
            <a:off x="550125" y="2228350"/>
            <a:ext cx="2295300" cy="0"/>
          </a:xfrm>
          <a:prstGeom prst="straightConnector1">
            <a:avLst/>
          </a:prstGeom>
          <a:noFill/>
          <a:ln cap="flat" cmpd="sng" w="3810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 구성</a:t>
            </a:r>
            <a:endParaRPr/>
          </a:p>
        </p:txBody>
      </p:sp>
      <p:sp>
        <p:nvSpPr>
          <p:cNvPr id="190" name="Google Shape;190;p38"/>
          <p:cNvSpPr txBox="1"/>
          <p:nvPr/>
        </p:nvSpPr>
        <p:spPr>
          <a:xfrm>
            <a:off x="5784126" y="1207750"/>
            <a:ext cx="3332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Main: 개발자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Sub: 팀장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1" name="Google Shape;191;p38"/>
          <p:cNvSpPr txBox="1"/>
          <p:nvPr/>
        </p:nvSpPr>
        <p:spPr>
          <a:xfrm>
            <a:off x="5780178" y="2051967"/>
            <a:ext cx="333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Main: 팀장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Sub: 시간관리자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2" name="Google Shape;192;p38"/>
          <p:cNvSpPr txBox="1"/>
          <p:nvPr/>
        </p:nvSpPr>
        <p:spPr>
          <a:xfrm>
            <a:off x="5780175" y="2898883"/>
            <a:ext cx="33324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Main: 시간관리자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Sub: 기획자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3" name="Google Shape;193;p38"/>
          <p:cNvSpPr txBox="1"/>
          <p:nvPr/>
        </p:nvSpPr>
        <p:spPr>
          <a:xfrm>
            <a:off x="5784126" y="3738900"/>
            <a:ext cx="3332400" cy="7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Main: 기획자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33333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Sub: 개발자</a:t>
            </a:r>
            <a:endParaRPr>
              <a:solidFill>
                <a:srgbClr val="333333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94" name="Google Shape;194;p38"/>
          <p:cNvSpPr txBox="1"/>
          <p:nvPr/>
        </p:nvSpPr>
        <p:spPr>
          <a:xfrm>
            <a:off x="935000" y="2586275"/>
            <a:ext cx="17916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194DA6"/>
                </a:solidFill>
                <a:latin typeface="Figtree Black"/>
                <a:ea typeface="Figtree Black"/>
                <a:cs typeface="Figtree Black"/>
                <a:sym typeface="Figtree Black"/>
              </a:rPr>
              <a:t>조원 및 역할</a:t>
            </a:r>
            <a:endParaRPr sz="1900">
              <a:solidFill>
                <a:srgbClr val="194DA6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5" name="Google Shape;195;p38"/>
          <p:cNvSpPr txBox="1"/>
          <p:nvPr/>
        </p:nvSpPr>
        <p:spPr>
          <a:xfrm>
            <a:off x="3570675" y="1322648"/>
            <a:ext cx="2163600" cy="4743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유재욱</a:t>
            </a:r>
            <a:endParaRPr sz="15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3570675" y="2166363"/>
            <a:ext cx="2163600" cy="4743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이민규</a:t>
            </a:r>
            <a:endParaRPr sz="15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3570675" y="3010078"/>
            <a:ext cx="2163600" cy="4743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이병찬</a:t>
            </a:r>
            <a:endParaRPr sz="15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3570675" y="3853793"/>
            <a:ext cx="2163600" cy="4743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rgbClr val="194DA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DFDFD"/>
                </a:solidFill>
                <a:latin typeface="Figtree Black"/>
                <a:ea typeface="Figtree Black"/>
                <a:cs typeface="Figtree Black"/>
                <a:sym typeface="Figtree Black"/>
              </a:rPr>
              <a:t>이유진</a:t>
            </a:r>
            <a:endParaRPr sz="1500">
              <a:solidFill>
                <a:srgbClr val="FDFDFD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199" name="Google Shape;199;p38"/>
          <p:cNvCxnSpPr>
            <a:stCxn id="194" idx="3"/>
            <a:endCxn id="195" idx="1"/>
          </p:cNvCxnSpPr>
          <p:nvPr/>
        </p:nvCxnSpPr>
        <p:spPr>
          <a:xfrm flipH="1" rot="10800000">
            <a:off x="2726600" y="1559675"/>
            <a:ext cx="844200" cy="12984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8"/>
          <p:cNvCxnSpPr>
            <a:stCxn id="194" idx="3"/>
            <a:endCxn id="196" idx="1"/>
          </p:cNvCxnSpPr>
          <p:nvPr/>
        </p:nvCxnSpPr>
        <p:spPr>
          <a:xfrm flipH="1" rot="10800000">
            <a:off x="2726600" y="2403575"/>
            <a:ext cx="844200" cy="4545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8"/>
          <p:cNvCxnSpPr>
            <a:stCxn id="194" idx="3"/>
            <a:endCxn id="197" idx="1"/>
          </p:cNvCxnSpPr>
          <p:nvPr/>
        </p:nvCxnSpPr>
        <p:spPr>
          <a:xfrm>
            <a:off x="2726600" y="2858075"/>
            <a:ext cx="844200" cy="3891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8"/>
          <p:cNvCxnSpPr>
            <a:stCxn id="194" idx="3"/>
            <a:endCxn id="198" idx="1"/>
          </p:cNvCxnSpPr>
          <p:nvPr/>
        </p:nvCxnSpPr>
        <p:spPr>
          <a:xfrm>
            <a:off x="2726600" y="2858075"/>
            <a:ext cx="844200" cy="1233000"/>
          </a:xfrm>
          <a:prstGeom prst="bentConnector3">
            <a:avLst>
              <a:gd fmla="val 49993" name="adj1"/>
            </a:avLst>
          </a:prstGeom>
          <a:noFill/>
          <a:ln cap="flat" cmpd="sng" w="19050">
            <a:solidFill>
              <a:srgbClr val="194DA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8"/>
          <p:cNvGrpSpPr/>
          <p:nvPr/>
        </p:nvGrpSpPr>
        <p:grpSpPr>
          <a:xfrm>
            <a:off x="1573420" y="2051967"/>
            <a:ext cx="514759" cy="516741"/>
            <a:chOff x="1751813" y="2520150"/>
            <a:chExt cx="343700" cy="345000"/>
          </a:xfrm>
        </p:grpSpPr>
        <p:sp>
          <p:nvSpPr>
            <p:cNvPr id="204" name="Google Shape;204;p38"/>
            <p:cNvSpPr/>
            <p:nvPr/>
          </p:nvSpPr>
          <p:spPr>
            <a:xfrm>
              <a:off x="1949413" y="2527850"/>
              <a:ext cx="14900" cy="328850"/>
            </a:xfrm>
            <a:custGeom>
              <a:rect b="b" l="l" r="r" t="t"/>
              <a:pathLst>
                <a:path extrusionOk="0" h="13154" w="596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8"/>
            <p:cNvSpPr/>
            <p:nvPr/>
          </p:nvSpPr>
          <p:spPr>
            <a:xfrm>
              <a:off x="1905588" y="2527850"/>
              <a:ext cx="14900" cy="329875"/>
            </a:xfrm>
            <a:custGeom>
              <a:rect b="b" l="l" r="r" t="t"/>
              <a:pathLst>
                <a:path extrusionOk="0" h="13195" w="596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8"/>
            <p:cNvSpPr/>
            <p:nvPr/>
          </p:nvSpPr>
          <p:spPr>
            <a:xfrm>
              <a:off x="2044238" y="2575775"/>
              <a:ext cx="43850" cy="14900"/>
            </a:xfrm>
            <a:custGeom>
              <a:rect b="b" l="l" r="r" t="t"/>
              <a:pathLst>
                <a:path extrusionOk="0" h="596" w="1754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8"/>
            <p:cNvSpPr/>
            <p:nvPr/>
          </p:nvSpPr>
          <p:spPr>
            <a:xfrm>
              <a:off x="1751813" y="2520150"/>
              <a:ext cx="256325" cy="345000"/>
            </a:xfrm>
            <a:custGeom>
              <a:rect b="b" l="l" r="r" t="t"/>
              <a:pathLst>
                <a:path extrusionOk="0" h="13800" w="10253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8"/>
            <p:cNvSpPr/>
            <p:nvPr/>
          </p:nvSpPr>
          <p:spPr>
            <a:xfrm>
              <a:off x="2036813" y="2521350"/>
              <a:ext cx="58700" cy="343800"/>
            </a:xfrm>
            <a:custGeom>
              <a:rect b="b" l="l" r="r" t="t"/>
              <a:pathLst>
                <a:path extrusionOk="0" h="13752" w="2348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8"/>
            <p:cNvSpPr/>
            <p:nvPr/>
          </p:nvSpPr>
          <p:spPr>
            <a:xfrm>
              <a:off x="1795638" y="2565000"/>
              <a:ext cx="70500" cy="15150"/>
            </a:xfrm>
            <a:custGeom>
              <a:rect b="b" l="l" r="r" t="t"/>
              <a:pathLst>
                <a:path extrusionOk="0" h="606" w="282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8"/>
            <p:cNvSpPr/>
            <p:nvPr/>
          </p:nvSpPr>
          <p:spPr>
            <a:xfrm>
              <a:off x="1795638" y="2608825"/>
              <a:ext cx="48975" cy="15150"/>
            </a:xfrm>
            <a:custGeom>
              <a:rect b="b" l="l" r="r" t="t"/>
              <a:pathLst>
                <a:path extrusionOk="0" h="606" w="1959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194D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기간</a:t>
            </a:r>
            <a:endParaRPr/>
          </a:p>
        </p:txBody>
      </p:sp>
      <p:graphicFrame>
        <p:nvGraphicFramePr>
          <p:cNvPr id="216" name="Google Shape;216;p39"/>
          <p:cNvGraphicFramePr/>
          <p:nvPr/>
        </p:nvGraphicFramePr>
        <p:xfrm>
          <a:off x="529888" y="157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{B86DD850-F431-4D97-8EA3-4650A9BC19F7}</a:tableStyleId>
              </a:tblPr>
              <a:tblGrid>
                <a:gridCol w="1786525"/>
                <a:gridCol w="609325"/>
                <a:gridCol w="609325"/>
                <a:gridCol w="609325"/>
                <a:gridCol w="609325"/>
                <a:gridCol w="609325"/>
                <a:gridCol w="636925"/>
                <a:gridCol w="581725"/>
                <a:gridCol w="609325"/>
                <a:gridCol w="609325"/>
                <a:gridCol w="609325"/>
              </a:tblGrid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Hanken Grotesk SemiBold"/>
                          <a:ea typeface="Hanken Grotesk SemiBold"/>
                          <a:cs typeface="Hanken Grotesk SemiBold"/>
                          <a:sym typeface="Hanken Grotesk SemiBold"/>
                        </a:rPr>
                        <a:t>기간 : 2.13~2.21</a:t>
                      </a:r>
                      <a:endParaRPr sz="1000">
                        <a:latin typeface="Hanken Grotesk SemiBold"/>
                        <a:ea typeface="Hanken Grotesk SemiBold"/>
                        <a:cs typeface="Hanken Grotesk SemiBold"/>
                        <a:sym typeface="Hanken Grotesk SemiBold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2.13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2.14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2.15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2.16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2.17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2.18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2.19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2.20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2.21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2.22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accent4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주제선정 및 역할분담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최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종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발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표</a:t>
                      </a:r>
                      <a:endParaRPr sz="900"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개발환경 세팅, Git 연동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 vMerge="1"/>
              </a:tr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개발, 구현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테스트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  <a:tr h="35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anken Grotesk Medium"/>
                          <a:ea typeface="Hanken Grotesk Medium"/>
                          <a:cs typeface="Hanken Grotesk Medium"/>
                          <a:sym typeface="Hanken Grotesk Medium"/>
                        </a:rPr>
                        <a:t>프로젝트 마감, ppt</a:t>
                      </a:r>
                      <a:endParaRPr sz="1100">
                        <a:latin typeface="Hanken Grotesk Medium"/>
                        <a:ea typeface="Hanken Grotesk Medium"/>
                        <a:cs typeface="Hanken Grotesk Medium"/>
                        <a:sym typeface="Hanken Grotesk Medium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사용된 장비</a:t>
            </a:r>
            <a:endParaRPr/>
          </a:p>
        </p:txBody>
      </p:sp>
      <p:sp>
        <p:nvSpPr>
          <p:cNvPr id="222" name="Google Shape;222;p40"/>
          <p:cNvSpPr txBox="1"/>
          <p:nvPr/>
        </p:nvSpPr>
        <p:spPr>
          <a:xfrm>
            <a:off x="897760" y="31335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camera</a:t>
            </a:r>
            <a:endParaRPr sz="19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23" name="Google Shape;2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39" y="1718575"/>
            <a:ext cx="1262550" cy="12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0"/>
          <p:cNvSpPr txBox="1"/>
          <p:nvPr/>
        </p:nvSpPr>
        <p:spPr>
          <a:xfrm>
            <a:off x="3087010" y="31335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tangram</a:t>
            </a:r>
            <a:endParaRPr sz="19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25" name="Google Shape;2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988" y="1718575"/>
            <a:ext cx="1262550" cy="126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6237" y="1262250"/>
            <a:ext cx="2175200" cy="21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/>
        </p:nvSpPr>
        <p:spPr>
          <a:xfrm>
            <a:off x="5559760" y="3133525"/>
            <a:ext cx="2242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>
                <a:solidFill>
                  <a:srgbClr val="333333"/>
                </a:solidFill>
                <a:latin typeface="Figtree Black"/>
                <a:ea typeface="Figtree Black"/>
                <a:cs typeface="Figtree Black"/>
                <a:sym typeface="Figtree Black"/>
              </a:rPr>
              <a:t>computer</a:t>
            </a:r>
            <a:endParaRPr sz="1900">
              <a:solidFill>
                <a:srgbClr val="333333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1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사용된 기술</a:t>
            </a:r>
            <a:endParaRPr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5675" y="3235450"/>
            <a:ext cx="1226625" cy="12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00" y="1388501"/>
            <a:ext cx="2566144" cy="4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425" y="1456713"/>
            <a:ext cx="1275525" cy="15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550" y="2777000"/>
            <a:ext cx="1501700" cy="167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7775" y="1286253"/>
            <a:ext cx="2566149" cy="144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975" y="2476150"/>
            <a:ext cx="1275525" cy="127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설명</a:t>
            </a:r>
            <a:endParaRPr/>
          </a:p>
        </p:txBody>
      </p:sp>
      <p:sp>
        <p:nvSpPr>
          <p:cNvPr id="244" name="Google Shape;244;p42"/>
          <p:cNvSpPr/>
          <p:nvPr/>
        </p:nvSpPr>
        <p:spPr>
          <a:xfrm rot="-5400000">
            <a:off x="1334513" y="2422271"/>
            <a:ext cx="896775" cy="1251350"/>
          </a:xfrm>
          <a:prstGeom prst="flowChartExtract">
            <a:avLst/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275" y="2770638"/>
            <a:ext cx="607914" cy="50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9302" y="2625175"/>
            <a:ext cx="821000" cy="84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/>
          <p:nvPr/>
        </p:nvSpPr>
        <p:spPr>
          <a:xfrm>
            <a:off x="6752738" y="2338463"/>
            <a:ext cx="1133700" cy="1064100"/>
          </a:xfrm>
          <a:prstGeom prst="rect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7550" y="2398488"/>
            <a:ext cx="944075" cy="94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6529375" y="2020175"/>
            <a:ext cx="74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highlight>
                  <a:srgbClr val="980000"/>
                </a:highlight>
                <a:latin typeface="Nanum Gothic"/>
                <a:ea typeface="Nanum Gothic"/>
                <a:cs typeface="Nanum Gothic"/>
                <a:sym typeface="Nanum Gothic"/>
              </a:rPr>
              <a:t>cat   </a:t>
            </a:r>
            <a:endParaRPr sz="1500">
              <a:solidFill>
                <a:schemeClr val="lt1"/>
              </a:solidFill>
              <a:highlight>
                <a:srgbClr val="980000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42"/>
          <p:cNvSpPr txBox="1"/>
          <p:nvPr/>
        </p:nvSpPr>
        <p:spPr>
          <a:xfrm>
            <a:off x="6676550" y="3426250"/>
            <a:ext cx="131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accuracy :98.8%</a:t>
            </a:r>
            <a:endParaRPr sz="1100"/>
          </a:p>
        </p:txBody>
      </p:sp>
      <p:sp>
        <p:nvSpPr>
          <p:cNvPr id="251" name="Google Shape;251;p42"/>
          <p:cNvSpPr/>
          <p:nvPr/>
        </p:nvSpPr>
        <p:spPr>
          <a:xfrm>
            <a:off x="4246750" y="1667125"/>
            <a:ext cx="4585800" cy="2594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2" name="Google Shape;252;p42"/>
          <p:cNvSpPr/>
          <p:nvPr/>
        </p:nvSpPr>
        <p:spPr>
          <a:xfrm>
            <a:off x="4246750" y="1455250"/>
            <a:ext cx="4585800" cy="193200"/>
          </a:xfrm>
          <a:prstGeom prst="roundRect">
            <a:avLst>
              <a:gd fmla="val 8576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Nanum Gothic"/>
                <a:ea typeface="Nanum Gothic"/>
                <a:cs typeface="Nanum Gothic"/>
                <a:sym typeface="Nanum Gothic"/>
              </a:rPr>
              <a:t>Tangram Play                                                                                                          _ ㅁ x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3" name="Google Shape;253;p42"/>
          <p:cNvSpPr/>
          <p:nvPr/>
        </p:nvSpPr>
        <p:spPr>
          <a:xfrm>
            <a:off x="6024125" y="1761900"/>
            <a:ext cx="2715000" cy="23511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4" name="Google Shape;254;p42"/>
          <p:cNvSpPr txBox="1"/>
          <p:nvPr/>
        </p:nvSpPr>
        <p:spPr>
          <a:xfrm>
            <a:off x="4607850" y="2020175"/>
            <a:ext cx="8550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timer : 8.4s</a:t>
            </a:r>
            <a:endParaRPr sz="9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42"/>
          <p:cNvSpPr/>
          <p:nvPr/>
        </p:nvSpPr>
        <p:spPr>
          <a:xfrm>
            <a:off x="4431250" y="3919800"/>
            <a:ext cx="674700" cy="1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42"/>
          <p:cNvSpPr/>
          <p:nvPr/>
        </p:nvSpPr>
        <p:spPr>
          <a:xfrm>
            <a:off x="5196950" y="3919800"/>
            <a:ext cx="674700" cy="193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Nanum Gothic"/>
                <a:ea typeface="Nanum Gothic"/>
                <a:cs typeface="Nanum Gothic"/>
                <a:sym typeface="Nanum Gothic"/>
              </a:rPr>
              <a:t>exit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6799975" y="3651300"/>
            <a:ext cx="13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00FF00"/>
                </a:solidFill>
                <a:latin typeface="Nanum Gothic"/>
                <a:ea typeface="Nanum Gothic"/>
                <a:cs typeface="Nanum Gothic"/>
                <a:sym typeface="Nanum Gothic"/>
              </a:rPr>
              <a:t>Success!!</a:t>
            </a:r>
            <a:endParaRPr b="1" sz="1800">
              <a:solidFill>
                <a:srgbClr val="00FF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425" y="2509950"/>
            <a:ext cx="855000" cy="8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815275" y="827000"/>
            <a:ext cx="32085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start버튼을 누르면 카메라로 영상 촬영</a:t>
            </a:r>
            <a:endParaRPr sz="1300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60" name="Google Shape;260;p42"/>
          <p:cNvSpPr/>
          <p:nvPr/>
        </p:nvSpPr>
        <p:spPr>
          <a:xfrm>
            <a:off x="399575" y="883975"/>
            <a:ext cx="322800" cy="3066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1" name="Google Shape;261;p42"/>
          <p:cNvSpPr/>
          <p:nvPr/>
        </p:nvSpPr>
        <p:spPr>
          <a:xfrm>
            <a:off x="4246750" y="883975"/>
            <a:ext cx="322800" cy="306600"/>
          </a:xfrm>
          <a:prstGeom prst="rect">
            <a:avLst/>
          </a:prstGeom>
          <a:solidFill>
            <a:srgbClr val="194DA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2" name="Google Shape;262;p42"/>
          <p:cNvSpPr txBox="1"/>
          <p:nvPr/>
        </p:nvSpPr>
        <p:spPr>
          <a:xfrm>
            <a:off x="4757250" y="840042"/>
            <a:ext cx="2880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제한시간 안에 퍼즐을 맞추면 성공</a:t>
            </a:r>
            <a:endParaRPr sz="1300">
              <a:solidFill>
                <a:schemeClr val="dk2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pic>
        <p:nvPicPr>
          <p:cNvPr id="263" name="Google Shape;2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150" y="1788744"/>
            <a:ext cx="322800" cy="26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3"/>
          <p:cNvSpPr txBox="1"/>
          <p:nvPr>
            <p:ph type="title"/>
          </p:nvPr>
        </p:nvSpPr>
        <p:spPr>
          <a:xfrm>
            <a:off x="311700" y="0"/>
            <a:ext cx="8520600" cy="4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UI</a:t>
            </a:r>
            <a:endParaRPr/>
          </a:p>
        </p:txBody>
      </p:sp>
      <p:pic>
        <p:nvPicPr>
          <p:cNvPr id="269" name="Google Shape;2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34175"/>
            <a:ext cx="4184526" cy="30473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0" name="Google Shape;2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26" y="834925"/>
            <a:ext cx="4342974" cy="334661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심플 라이트-블루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